
<file path=[Content_Types].xml><?xml version="1.0" encoding="utf-8"?>
<Types xmlns="http://schemas.openxmlformats.org/package/2006/content-types"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media/image22.jpg" ContentType="image/jpeg"/>
  <Override PartName="/ppt/media/image23.jpg" ContentType="image/jpeg"/>
  <Override PartName="/ppt/media/image24.JPG" ContentType="image/jpeg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6" r:id="rId4"/>
  </p:sldMasterIdLst>
  <p:notesMasterIdLst>
    <p:notesMasterId r:id="rId16"/>
  </p:notesMasterIdLst>
  <p:handoutMasterIdLst>
    <p:handoutMasterId r:id="rId17"/>
  </p:handoutMasterIdLst>
  <p:sldIdLst>
    <p:sldId id="256" r:id="rId5"/>
    <p:sldId id="260" r:id="rId6"/>
    <p:sldId id="257" r:id="rId7"/>
    <p:sldId id="259" r:id="rId8"/>
    <p:sldId id="262" r:id="rId9"/>
    <p:sldId id="266" r:id="rId10"/>
    <p:sldId id="261" r:id="rId11"/>
    <p:sldId id="263" r:id="rId12"/>
    <p:sldId id="265" r:id="rId13"/>
    <p:sldId id="267" r:id="rId14"/>
    <p:sldId id="268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CC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DCC8352-7CE8-4E2E-925C-A156030DD7B8}" v="2" dt="2021-12-12T06:03:46.94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249" autoAdjust="0"/>
  </p:normalViewPr>
  <p:slideViewPr>
    <p:cSldViewPr snapToGrid="0">
      <p:cViewPr varScale="1">
        <p:scale>
          <a:sx n="68" d="100"/>
          <a:sy n="68" d="100"/>
        </p:scale>
        <p:origin x="816" y="72"/>
      </p:cViewPr>
      <p:guideLst/>
    </p:cSldViewPr>
  </p:slideViewPr>
  <p:outlineViewPr>
    <p:cViewPr>
      <p:scale>
        <a:sx n="33" d="100"/>
        <a:sy n="33" d="100"/>
      </p:scale>
      <p:origin x="0" y="-577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5" d="100"/>
          <a:sy n="55" d="100"/>
        </p:scale>
        <p:origin x="2880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hith Babu Ginjupalli" userId="210d3bd145f9242d" providerId="LiveId" clId="{2DCC8352-7CE8-4E2E-925C-A156030DD7B8}"/>
    <pc:docChg chg="undo custSel addSld modSld">
      <pc:chgData name="Rohith Babu Ginjupalli" userId="210d3bd145f9242d" providerId="LiveId" clId="{2DCC8352-7CE8-4E2E-925C-A156030DD7B8}" dt="2021-12-12T06:05:16.360" v="65" actId="2711"/>
      <pc:docMkLst>
        <pc:docMk/>
      </pc:docMkLst>
      <pc:sldChg chg="addSp delSp modSp add mod delAnim">
        <pc:chgData name="Rohith Babu Ginjupalli" userId="210d3bd145f9242d" providerId="LiveId" clId="{2DCC8352-7CE8-4E2E-925C-A156030DD7B8}" dt="2021-12-12T06:05:16.360" v="65" actId="2711"/>
        <pc:sldMkLst>
          <pc:docMk/>
          <pc:sldMk cId="3078195712" sldId="268"/>
        </pc:sldMkLst>
        <pc:spChg chg="del mod">
          <ac:chgData name="Rohith Babu Ginjupalli" userId="210d3bd145f9242d" providerId="LiveId" clId="{2DCC8352-7CE8-4E2E-925C-A156030DD7B8}" dt="2021-12-12T06:02:46.003" v="3" actId="478"/>
          <ac:spMkLst>
            <pc:docMk/>
            <pc:sldMk cId="3078195712" sldId="268"/>
            <ac:spMk id="2" creationId="{9FB28281-3783-403A-B1AB-0182A003DFE3}"/>
          </ac:spMkLst>
        </pc:spChg>
        <pc:spChg chg="add del mod">
          <ac:chgData name="Rohith Babu Ginjupalli" userId="210d3bd145f9242d" providerId="LiveId" clId="{2DCC8352-7CE8-4E2E-925C-A156030DD7B8}" dt="2021-12-12T06:02:49.208" v="4" actId="478"/>
          <ac:spMkLst>
            <pc:docMk/>
            <pc:sldMk cId="3078195712" sldId="268"/>
            <ac:spMk id="6" creationId="{8C60D13B-0B5C-4793-8004-7F5386E9AB86}"/>
          </ac:spMkLst>
        </pc:spChg>
        <pc:spChg chg="add del mod">
          <ac:chgData name="Rohith Babu Ginjupalli" userId="210d3bd145f9242d" providerId="LiveId" clId="{2DCC8352-7CE8-4E2E-925C-A156030DD7B8}" dt="2021-12-12T06:05:09.650" v="64" actId="2711"/>
          <ac:spMkLst>
            <pc:docMk/>
            <pc:sldMk cId="3078195712" sldId="268"/>
            <ac:spMk id="9" creationId="{3D5C8C9A-3713-4BE7-80C9-80A1291A5D18}"/>
          </ac:spMkLst>
        </pc:spChg>
        <pc:spChg chg="add mod">
          <ac:chgData name="Rohith Babu Ginjupalli" userId="210d3bd145f9242d" providerId="LiveId" clId="{2DCC8352-7CE8-4E2E-925C-A156030DD7B8}" dt="2021-12-12T06:05:16.360" v="65" actId="2711"/>
          <ac:spMkLst>
            <pc:docMk/>
            <pc:sldMk cId="3078195712" sldId="268"/>
            <ac:spMk id="11" creationId="{617434A5-3C2E-4B43-A63A-6FCAA0DDFDBE}"/>
          </ac:spMkLst>
        </pc:spChg>
        <pc:spChg chg="del">
          <ac:chgData name="Rohith Babu Ginjupalli" userId="210d3bd145f9242d" providerId="LiveId" clId="{2DCC8352-7CE8-4E2E-925C-A156030DD7B8}" dt="2021-12-12T06:02:52.653" v="5" actId="478"/>
          <ac:spMkLst>
            <pc:docMk/>
            <pc:sldMk cId="3078195712" sldId="268"/>
            <ac:spMk id="19" creationId="{CE295CCE-8228-40B1-811F-62CA45B03C73}"/>
          </ac:spMkLst>
        </pc:spChg>
        <pc:picChg chg="mod">
          <ac:chgData name="Rohith Babu Ginjupalli" userId="210d3bd145f9242d" providerId="LiveId" clId="{2DCC8352-7CE8-4E2E-925C-A156030DD7B8}" dt="2021-12-12T06:03:46.433" v="30" actId="1076"/>
          <ac:picMkLst>
            <pc:docMk/>
            <pc:sldMk cId="3078195712" sldId="268"/>
            <ac:picMk id="4" creationId="{D056C290-4675-46EE-BFC4-51CF20B65C23}"/>
          </ac:picMkLst>
        </pc:picChg>
        <pc:picChg chg="del">
          <ac:chgData name="Rohith Babu Ginjupalli" userId="210d3bd145f9242d" providerId="LiveId" clId="{2DCC8352-7CE8-4E2E-925C-A156030DD7B8}" dt="2021-12-12T06:02:41.436" v="1" actId="478"/>
          <ac:picMkLst>
            <pc:docMk/>
            <pc:sldMk cId="3078195712" sldId="268"/>
            <ac:picMk id="5" creationId="{E3B56DA6-81FA-49CF-A530-7977847212A2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E18FA9B-3E06-41AF-BDF7-6710797097D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F9B942-99CF-4AC4-9F77-E625D2C71C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7E2813-601B-4697-B14D-165027600992}" type="datetimeFigureOut">
              <a:rPr lang="en-US" smtClean="0"/>
              <a:t>12/12/2021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AD4C1D-64AA-4DA1-8A75-FCF5ECA4501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886DA9-2A38-4F39-B33B-4F7B5E44448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75EF03-110B-4710-A708-FEF1927612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3214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3F8F91-4F38-4A01-947F-C76C21BA8A7A}" type="datetimeFigureOut">
              <a:rPr lang="en-US" smtClean="0"/>
              <a:t>12/12/2021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8CCA95-4F40-4CDD-BF1E-B8C9EB86EE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2959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8CCA95-4F40-4CDD-BF1E-B8C9EB86EE7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805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8CCA95-4F40-4CDD-BF1E-B8C9EB86EE73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5569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8CCA95-4F40-4CDD-BF1E-B8C9EB86EE73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4312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8CCA95-4F40-4CDD-BF1E-B8C9EB86EE7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4377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8CCA95-4F40-4CDD-BF1E-B8C9EB86EE73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9186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8CCA95-4F40-4CDD-BF1E-B8C9EB86EE73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15900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8CCA95-4F40-4CDD-BF1E-B8C9EB86EE7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9951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8CCA95-4F40-4CDD-BF1E-B8C9EB86EE7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2282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8CCA95-4F40-4CDD-BF1E-B8C9EB86EE7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5770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8CCA95-4F40-4CDD-BF1E-B8C9EB86EE73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3597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8CCA95-4F40-4CDD-BF1E-B8C9EB86EE73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5225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12/12/2021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625772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12/12/2021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1343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12/12/2021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15392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12/12/2021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6727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12/12/2021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5438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12/12/2021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4138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12/12/2021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6271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12/12/2021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063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12/12/2021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807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12/12/2021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0829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12/12/2021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43181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12/12/2021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06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2" r:id="rId2"/>
    <p:sldLayoutId id="2147483733" r:id="rId3"/>
    <p:sldLayoutId id="2147483734" r:id="rId4"/>
    <p:sldLayoutId id="2147483735" r:id="rId5"/>
    <p:sldLayoutId id="2147483729" r:id="rId6"/>
    <p:sldLayoutId id="2147483725" r:id="rId7"/>
    <p:sldLayoutId id="2147483726" r:id="rId8"/>
    <p:sldLayoutId id="2147483727" r:id="rId9"/>
    <p:sldLayoutId id="2147483728" r:id="rId10"/>
    <p:sldLayoutId id="214748373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jpeg"/><Relationship Id="rId5" Type="http://schemas.openxmlformats.org/officeDocument/2006/relationships/image" Target="../media/image12.png"/><Relationship Id="rId4" Type="http://schemas.openxmlformats.org/officeDocument/2006/relationships/image" Target="../media/image11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G"/><Relationship Id="rId3" Type="http://schemas.openxmlformats.org/officeDocument/2006/relationships/image" Target="../media/image5.jpeg"/><Relationship Id="rId7" Type="http://schemas.openxmlformats.org/officeDocument/2006/relationships/image" Target="../media/image2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jpg"/><Relationship Id="rId5" Type="http://schemas.openxmlformats.org/officeDocument/2006/relationships/image" Target="../media/image21.jpe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6CCA5F87-1D1E-45CB-8D83-FC7EEFAD99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Free Images : cloud, fog, texture, background, design, net ...">
            <a:extLst>
              <a:ext uri="{FF2B5EF4-FFF2-40B4-BE49-F238E27FC236}">
                <a16:creationId xmlns:a16="http://schemas.microsoft.com/office/drawing/2014/main" id="{D056C290-4675-46EE-BFC4-51CF20B65C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158" r="6743"/>
          <a:stretch/>
        </p:blipFill>
        <p:spPr>
          <a:xfrm>
            <a:off x="0" y="10"/>
            <a:ext cx="7531608" cy="685799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7CCFC2C6-6238-4A2F-93DE-2ADF74AF6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711652" y="0"/>
            <a:ext cx="8480347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B28281-3783-403A-B1AB-0182A003DF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74226" y="1122363"/>
            <a:ext cx="4397734" cy="1025716"/>
          </a:xfrm>
        </p:spPr>
        <p:txBody>
          <a:bodyPr anchor="b">
            <a:normAutofit/>
          </a:bodyPr>
          <a:lstStyle/>
          <a:p>
            <a:r>
              <a:rPr lang="en-US" sz="42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BLOOD</a:t>
            </a:r>
            <a:r>
              <a:rPr lang="en-US" sz="4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4200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BUDDY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542EAC-8BF3-4BFD-9891-145BC49409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53140" y="4757529"/>
            <a:ext cx="3598419" cy="1937470"/>
          </a:xfrm>
        </p:spPr>
        <p:txBody>
          <a:bodyPr>
            <a:noAutofit/>
          </a:bodyPr>
          <a:lstStyle/>
          <a:p>
            <a:pPr algn="just">
              <a:lnSpc>
                <a:spcPct val="80000"/>
              </a:lnSpc>
            </a:pPr>
            <a:r>
              <a:rPr lang="en-IN" sz="2000" dirty="0">
                <a:solidFill>
                  <a:srgbClr val="00206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Sai Maneesh Reddy </a:t>
            </a:r>
            <a:r>
              <a:rPr lang="en-IN" sz="2000" dirty="0" err="1">
                <a:solidFill>
                  <a:srgbClr val="00206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Kadire</a:t>
            </a:r>
            <a:endParaRPr lang="en-IN" sz="2000" dirty="0">
              <a:solidFill>
                <a:srgbClr val="002060"/>
              </a:solidFill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80000"/>
              </a:lnSpc>
            </a:pPr>
            <a:r>
              <a:rPr lang="en-IN" sz="2000" dirty="0">
                <a:solidFill>
                  <a:srgbClr val="00206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Rohith Babu Ginjupalli</a:t>
            </a:r>
          </a:p>
          <a:p>
            <a:pPr algn="just">
              <a:lnSpc>
                <a:spcPct val="80000"/>
              </a:lnSpc>
            </a:pPr>
            <a:r>
              <a:rPr lang="en-IN" sz="2000" dirty="0">
                <a:solidFill>
                  <a:srgbClr val="00206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Venkata Suchitra Varanasi</a:t>
            </a:r>
          </a:p>
          <a:p>
            <a:pPr algn="just">
              <a:lnSpc>
                <a:spcPct val="80000"/>
              </a:lnSpc>
            </a:pPr>
            <a:r>
              <a:rPr lang="en-IN" sz="2000" dirty="0">
                <a:solidFill>
                  <a:srgbClr val="00206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Sai Priya </a:t>
            </a:r>
            <a:r>
              <a:rPr lang="en-IN" sz="2000" dirty="0" err="1">
                <a:solidFill>
                  <a:srgbClr val="00206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Anchuri</a:t>
            </a:r>
            <a:endParaRPr lang="en-IN" sz="2000" dirty="0">
              <a:solidFill>
                <a:srgbClr val="002060"/>
              </a:solidFill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80000"/>
              </a:lnSpc>
            </a:pPr>
            <a:r>
              <a:rPr lang="en-IN" sz="2000" dirty="0" err="1">
                <a:solidFill>
                  <a:srgbClr val="00206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Yaswanth</a:t>
            </a:r>
            <a:r>
              <a:rPr lang="en-IN" sz="2000" dirty="0">
                <a:solidFill>
                  <a:srgbClr val="00206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Reddy </a:t>
            </a:r>
            <a:r>
              <a:rPr lang="en-IN" sz="2000" dirty="0" err="1">
                <a:solidFill>
                  <a:srgbClr val="00206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Mallu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  <a:p>
            <a:pPr algn="just"/>
            <a:endParaRPr 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1600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solidFill>
              <a:schemeClr val="tx2">
                <a:lumMod val="25000"/>
                <a:lumOff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 descr="Logo&#10;&#10;Description automatically generated with low confidence">
            <a:extLst>
              <a:ext uri="{FF2B5EF4-FFF2-40B4-BE49-F238E27FC236}">
                <a16:creationId xmlns:a16="http://schemas.microsoft.com/office/drawing/2014/main" id="{72A86A0D-D1D7-441D-B7F5-D95A149097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072" y="1122363"/>
            <a:ext cx="4283521" cy="4761602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4D30EE8-B03B-4DBB-ACF0-1873E1176CF7}"/>
              </a:ext>
            </a:extLst>
          </p:cNvPr>
          <p:cNvCxnSpPr>
            <a:cxnSpLocks/>
          </p:cNvCxnSpPr>
          <p:nvPr/>
        </p:nvCxnSpPr>
        <p:spPr>
          <a:xfrm>
            <a:off x="7531608" y="2637183"/>
            <a:ext cx="0" cy="3535017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4C83EAE-24E9-4763-B329-2F4526C7B9FB}"/>
              </a:ext>
            </a:extLst>
          </p:cNvPr>
          <p:cNvSpPr txBox="1"/>
          <p:nvPr/>
        </p:nvSpPr>
        <p:spPr>
          <a:xfrm>
            <a:off x="7502918" y="4131816"/>
            <a:ext cx="434034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Co-founders: </a:t>
            </a:r>
          </a:p>
        </p:txBody>
      </p:sp>
    </p:spTree>
    <p:extLst>
      <p:ext uri="{BB962C8B-B14F-4D97-AF65-F5344CB8AC3E}">
        <p14:creationId xmlns:p14="http://schemas.microsoft.com/office/powerpoint/2010/main" val="553726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Free Images : cloud, fog, texture, background, design, net ...">
            <a:extLst>
              <a:ext uri="{FF2B5EF4-FFF2-40B4-BE49-F238E27FC236}">
                <a16:creationId xmlns:a16="http://schemas.microsoft.com/office/drawing/2014/main" id="{D056C290-4675-46EE-BFC4-51CF20B65C2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/>
          <a:srcRect l="22158" r="6743"/>
          <a:stretch/>
        </p:blipFill>
        <p:spPr>
          <a:xfrm>
            <a:off x="1" y="10"/>
            <a:ext cx="7487478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B28281-3783-403A-B1AB-0182A003DF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11742" y="677151"/>
            <a:ext cx="4780258" cy="1269834"/>
          </a:xfrm>
        </p:spPr>
        <p:txBody>
          <a:bodyPr anchor="b">
            <a:noAutofit/>
          </a:bodyPr>
          <a:lstStyle/>
          <a:p>
            <a:r>
              <a:rPr lang="en-US" sz="28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TECHNICAL-VALIDATION</a:t>
            </a:r>
            <a:endParaRPr lang="en-US" sz="2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4D30EE8-B03B-4DBB-ACF0-1873E1176CF7}"/>
              </a:ext>
            </a:extLst>
          </p:cNvPr>
          <p:cNvCxnSpPr>
            <a:cxnSpLocks/>
          </p:cNvCxnSpPr>
          <p:nvPr/>
        </p:nvCxnSpPr>
        <p:spPr>
          <a:xfrm>
            <a:off x="7531608" y="2637183"/>
            <a:ext cx="0" cy="3949147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3" name="Rectangle 7">
            <a:extLst>
              <a:ext uri="{FF2B5EF4-FFF2-40B4-BE49-F238E27FC236}">
                <a16:creationId xmlns:a16="http://schemas.microsoft.com/office/drawing/2014/main" id="{94C08CE2-CD10-4F39-92EA-5ECA5BFFBF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5382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5" name="Picture 4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E3B56DA6-81FA-49CF-A530-7977847212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5738" y="2047736"/>
            <a:ext cx="3216260" cy="453859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D5C8C9A-3713-4BE7-80C9-80A1291A5D18}"/>
              </a:ext>
            </a:extLst>
          </p:cNvPr>
          <p:cNvSpPr txBox="1"/>
          <p:nvPr/>
        </p:nvSpPr>
        <p:spPr>
          <a:xfrm>
            <a:off x="141931" y="4162032"/>
            <a:ext cx="7203618" cy="23144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en-US" sz="2000" b="1" u="sng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Technical Validation:</a:t>
            </a:r>
          </a:p>
          <a:p>
            <a:pPr>
              <a:lnSpc>
                <a:spcPct val="100000"/>
              </a:lnSpc>
            </a:pPr>
            <a:endParaRPr lang="en-US" sz="2000" b="1" u="sng" dirty="0">
              <a:solidFill>
                <a:srgbClr val="00206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628650" lvl="1" indent="-1714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After successful local run of our application, we confirm our design stage has been completed.</a:t>
            </a:r>
          </a:p>
          <a:p>
            <a:pPr marL="628650" lvl="1" indent="-1714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Here I am attaching our screenshots of notification that sent by our applications with matched blood groups.</a:t>
            </a:r>
          </a:p>
          <a:p>
            <a:pPr marL="628650" lvl="1" indent="-17145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628650" lvl="1" indent="-171450" algn="l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E295CCE-8228-40B1-811F-62CA45B03C73}"/>
              </a:ext>
            </a:extLst>
          </p:cNvPr>
          <p:cNvSpPr txBox="1"/>
          <p:nvPr/>
        </p:nvSpPr>
        <p:spPr>
          <a:xfrm>
            <a:off x="53672" y="1576951"/>
            <a:ext cx="7203618" cy="26191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en-US" sz="2000" b="1" u="sng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Market Entry</a:t>
            </a:r>
          </a:p>
          <a:p>
            <a:pPr>
              <a:lnSpc>
                <a:spcPct val="100000"/>
              </a:lnSpc>
            </a:pPr>
            <a:endParaRPr lang="en-US" sz="2000" b="1" u="sng" dirty="0">
              <a:solidFill>
                <a:srgbClr val="00206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628650" lvl="1" indent="-1714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Our Applications is so unique that no other app has matched it till date.</a:t>
            </a:r>
          </a:p>
          <a:p>
            <a:pPr marL="628650" lvl="1" indent="-1714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Mainly we success in the market because of the timely mannered and location-based notification</a:t>
            </a:r>
          </a:p>
          <a:p>
            <a:pPr marL="628650" lvl="1" indent="-1714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We provide our app completely free where we can gain a lot of positiveness.</a:t>
            </a:r>
          </a:p>
          <a:p>
            <a:pPr marL="628650" lvl="1" indent="-171450" algn="l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0441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Free Images : cloud, fog, texture, background, design, net ...">
            <a:extLst>
              <a:ext uri="{FF2B5EF4-FFF2-40B4-BE49-F238E27FC236}">
                <a16:creationId xmlns:a16="http://schemas.microsoft.com/office/drawing/2014/main" id="{D056C290-4675-46EE-BFC4-51CF20B65C2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/>
          <a:srcRect l="22158" r="6743"/>
          <a:stretch/>
        </p:blipFill>
        <p:spPr>
          <a:xfrm>
            <a:off x="0" y="10"/>
            <a:ext cx="7487478" cy="685799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4D30EE8-B03B-4DBB-ACF0-1873E1176CF7}"/>
              </a:ext>
            </a:extLst>
          </p:cNvPr>
          <p:cNvCxnSpPr>
            <a:cxnSpLocks/>
          </p:cNvCxnSpPr>
          <p:nvPr/>
        </p:nvCxnSpPr>
        <p:spPr>
          <a:xfrm>
            <a:off x="7531608" y="2637183"/>
            <a:ext cx="0" cy="3949147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3" name="Rectangle 7">
            <a:extLst>
              <a:ext uri="{FF2B5EF4-FFF2-40B4-BE49-F238E27FC236}">
                <a16:creationId xmlns:a16="http://schemas.microsoft.com/office/drawing/2014/main" id="{94C08CE2-CD10-4F39-92EA-5ECA5BFFBF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5382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5C8C9A-3713-4BE7-80C9-80A1291A5D18}"/>
              </a:ext>
            </a:extLst>
          </p:cNvPr>
          <p:cNvSpPr txBox="1"/>
          <p:nvPr/>
        </p:nvSpPr>
        <p:spPr>
          <a:xfrm>
            <a:off x="-44128" y="2922800"/>
            <a:ext cx="72608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4000" b="1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THANK YOU</a:t>
            </a:r>
            <a:endParaRPr lang="en-US" sz="4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7434A5-3C2E-4B43-A63A-6FCAA0DDFDBE}"/>
              </a:ext>
            </a:extLst>
          </p:cNvPr>
          <p:cNvSpPr txBox="1"/>
          <p:nvPr/>
        </p:nvSpPr>
        <p:spPr>
          <a:xfrm>
            <a:off x="7575738" y="5031076"/>
            <a:ext cx="384721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From </a:t>
            </a:r>
          </a:p>
          <a:p>
            <a:pPr algn="ctr"/>
            <a:endParaRPr lang="en-US" sz="2000" b="1" dirty="0">
              <a:solidFill>
                <a:srgbClr val="00206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/>
            <a:r>
              <a:rPr lang="en-US" sz="2000" b="1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DC DYNAMITES</a:t>
            </a:r>
          </a:p>
        </p:txBody>
      </p:sp>
    </p:spTree>
    <p:extLst>
      <p:ext uri="{BB962C8B-B14F-4D97-AF65-F5344CB8AC3E}">
        <p14:creationId xmlns:p14="http://schemas.microsoft.com/office/powerpoint/2010/main" val="30781957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6CCA5F87-1D1E-45CB-8D83-FC7EEFAD99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Free Images : cloud, fog, texture, background, design, net ...">
            <a:extLst>
              <a:ext uri="{FF2B5EF4-FFF2-40B4-BE49-F238E27FC236}">
                <a16:creationId xmlns:a16="http://schemas.microsoft.com/office/drawing/2014/main" id="{D056C290-4675-46EE-BFC4-51CF20B65C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158" r="6743"/>
          <a:stretch/>
        </p:blipFill>
        <p:spPr>
          <a:xfrm>
            <a:off x="0" y="0"/>
            <a:ext cx="7531608" cy="685799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7CCFC2C6-6238-4A2F-93DE-2ADF74AF6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711652" y="0"/>
            <a:ext cx="8480347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B28281-3783-403A-B1AB-0182A003DF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74226" y="799157"/>
            <a:ext cx="4397734" cy="1133939"/>
          </a:xfrm>
        </p:spPr>
        <p:txBody>
          <a:bodyPr anchor="b">
            <a:noAutofit/>
          </a:bodyPr>
          <a:lstStyle/>
          <a:p>
            <a:r>
              <a:rPr lang="en-US" sz="28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TARGET MARKET &amp; </a:t>
            </a:r>
            <a:r>
              <a:rPr lang="en-US" sz="2800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VALUE PROPOSITIONS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solidFill>
              <a:schemeClr val="tx2">
                <a:lumMod val="25000"/>
                <a:lumOff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4D30EE8-B03B-4DBB-ACF0-1873E1176CF7}"/>
              </a:ext>
            </a:extLst>
          </p:cNvPr>
          <p:cNvCxnSpPr>
            <a:cxnSpLocks/>
          </p:cNvCxnSpPr>
          <p:nvPr/>
        </p:nvCxnSpPr>
        <p:spPr>
          <a:xfrm>
            <a:off x="7531608" y="2637183"/>
            <a:ext cx="0" cy="3949147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" name="Subtitle 6">
            <a:extLst>
              <a:ext uri="{FF2B5EF4-FFF2-40B4-BE49-F238E27FC236}">
                <a16:creationId xmlns:a16="http://schemas.microsoft.com/office/drawing/2014/main" id="{87773D5E-696A-42AF-A6DE-D2A581E62C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6992" y="1497497"/>
            <a:ext cx="7170486" cy="5088834"/>
          </a:xfrm>
        </p:spPr>
        <p:txBody>
          <a:bodyPr>
            <a:norm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200" b="1" u="sng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Target Market: </a:t>
            </a:r>
          </a:p>
          <a:p>
            <a:pPr marL="628650" lvl="1" indent="-171450" algn="l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 app does not have any restriction on receivers or patients irrespective of  age, location, income, lifestyle, gender and race.</a:t>
            </a:r>
          </a:p>
          <a:p>
            <a:pPr marL="628650" lvl="1" indent="-171450" algn="l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But for donors we are targeted only for age greater than 17, because legal age to donate blood is 17.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200" b="1" u="sng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Value Propositions: </a:t>
            </a:r>
          </a:p>
          <a:p>
            <a:pPr marL="628650" lvl="1" indent="-171450" algn="l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promise that no life will be lost due to lack of blood. And we are maintaining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punctuality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as our key motto.</a:t>
            </a:r>
          </a:p>
          <a:p>
            <a:pPr marL="628650" lvl="1" indent="-171450" algn="l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promise that we will contact the blood banks and trust near by, if no donor is near by the receiver location.</a:t>
            </a:r>
          </a:p>
          <a:p>
            <a:pPr marL="628650" lvl="1" indent="-171450" algn="l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promise 2 free doctor consultations for donor if donor reaches to highest rank. 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endParaRPr lang="en-US" dirty="0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AE94DB82-4C5C-4C3D-833B-03AAF76D85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9272" y="2637183"/>
            <a:ext cx="4192687" cy="1737718"/>
          </a:xfrm>
          <a:prstGeom prst="rect">
            <a:avLst/>
          </a:prstGeom>
        </p:spPr>
      </p:pic>
      <p:pic>
        <p:nvPicPr>
          <p:cNvPr id="9" name="Picture 8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72D61A01-7E2F-41D8-8512-5C19B72009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8892" y="4737227"/>
            <a:ext cx="1165052" cy="151192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E49606C-D3E5-436D-9A2C-F58415458970}"/>
              </a:ext>
            </a:extLst>
          </p:cNvPr>
          <p:cNvSpPr txBox="1"/>
          <p:nvPr/>
        </p:nvSpPr>
        <p:spPr>
          <a:xfrm>
            <a:off x="7633250" y="6216998"/>
            <a:ext cx="12179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Only for Donors</a:t>
            </a:r>
          </a:p>
        </p:txBody>
      </p:sp>
    </p:spTree>
    <p:extLst>
      <p:ext uri="{BB962C8B-B14F-4D97-AF65-F5344CB8AC3E}">
        <p14:creationId xmlns:p14="http://schemas.microsoft.com/office/powerpoint/2010/main" val="4276936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Free Images : cloud, fog, texture, background, design, net ...">
            <a:extLst>
              <a:ext uri="{FF2B5EF4-FFF2-40B4-BE49-F238E27FC236}">
                <a16:creationId xmlns:a16="http://schemas.microsoft.com/office/drawing/2014/main" id="{D056C290-4675-46EE-BFC4-51CF20B65C2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/>
          <a:srcRect l="22158" r="6743"/>
          <a:stretch/>
        </p:blipFill>
        <p:spPr>
          <a:xfrm>
            <a:off x="0" y="10"/>
            <a:ext cx="7531608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B28281-3783-403A-B1AB-0182A003DF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74226" y="1122363"/>
            <a:ext cx="4397734" cy="1025716"/>
          </a:xfrm>
        </p:spPr>
        <p:txBody>
          <a:bodyPr anchor="b">
            <a:normAutofit/>
          </a:bodyPr>
          <a:lstStyle/>
          <a:p>
            <a:r>
              <a:rPr lang="en-US" sz="36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PAIN </a:t>
            </a:r>
            <a:r>
              <a:rPr lang="en-US" sz="3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POINTS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4D30EE8-B03B-4DBB-ACF0-1873E1176CF7}"/>
              </a:ext>
            </a:extLst>
          </p:cNvPr>
          <p:cNvCxnSpPr>
            <a:cxnSpLocks/>
          </p:cNvCxnSpPr>
          <p:nvPr/>
        </p:nvCxnSpPr>
        <p:spPr>
          <a:xfrm>
            <a:off x="7531608" y="2637183"/>
            <a:ext cx="0" cy="3535017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" name="Subtitle 6">
            <a:extLst>
              <a:ext uri="{FF2B5EF4-FFF2-40B4-BE49-F238E27FC236}">
                <a16:creationId xmlns:a16="http://schemas.microsoft.com/office/drawing/2014/main" id="{87773D5E-696A-42AF-A6DE-D2A581E62C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6992" y="2518881"/>
            <a:ext cx="7157234" cy="3319801"/>
          </a:xfrm>
        </p:spPr>
        <p:txBody>
          <a:bodyPr>
            <a:norm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Delay in time for finding donors.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Ineffective communications.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Blood can be stored for 42 days at 6˚C.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Complicated surgeries.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Social media assistance.</a:t>
            </a:r>
          </a:p>
        </p:txBody>
      </p:sp>
      <p:pic>
        <p:nvPicPr>
          <p:cNvPr id="10" name="Picture 9" descr="A picture containing clock&#10;&#10;Description automatically generated">
            <a:extLst>
              <a:ext uri="{FF2B5EF4-FFF2-40B4-BE49-F238E27FC236}">
                <a16:creationId xmlns:a16="http://schemas.microsoft.com/office/drawing/2014/main" id="{606C5D43-FA35-4F39-9A08-852AAA7BE00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0472" y="4709922"/>
            <a:ext cx="1865242" cy="2043656"/>
          </a:xfrm>
          <a:prstGeom prst="rect">
            <a:avLst/>
          </a:prstGeom>
        </p:spPr>
      </p:pic>
      <p:pic>
        <p:nvPicPr>
          <p:cNvPr id="12" name="Picture 11" descr="A picture containing text, outdoor, painted&#10;&#10;Description automatically generated">
            <a:extLst>
              <a:ext uri="{FF2B5EF4-FFF2-40B4-BE49-F238E27FC236}">
                <a16:creationId xmlns:a16="http://schemas.microsoft.com/office/drawing/2014/main" id="{56033B49-6E8D-4527-8084-4B7E6C74CDB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849" y="2486644"/>
            <a:ext cx="2120074" cy="1974141"/>
          </a:xfrm>
          <a:prstGeom prst="rect">
            <a:avLst/>
          </a:prstGeom>
        </p:spPr>
      </p:pic>
      <p:sp>
        <p:nvSpPr>
          <p:cNvPr id="3" name="Dodecagon 2">
            <a:extLst>
              <a:ext uri="{FF2B5EF4-FFF2-40B4-BE49-F238E27FC236}">
                <a16:creationId xmlns:a16="http://schemas.microsoft.com/office/drawing/2014/main" id="{200556B6-2535-4AF2-BB31-2708287C0F7B}"/>
              </a:ext>
            </a:extLst>
          </p:cNvPr>
          <p:cNvSpPr/>
          <p:nvPr/>
        </p:nvSpPr>
        <p:spPr>
          <a:xfrm>
            <a:off x="7887056" y="2757573"/>
            <a:ext cx="1313195" cy="1223583"/>
          </a:xfrm>
          <a:prstGeom prst="dodecagon">
            <a:avLst/>
          </a:prstGeom>
          <a:solidFill>
            <a:srgbClr val="FF000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5400" dirty="0"/>
              <a:t>6°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789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Free Images : cloud, fog, texture, background, design, net ...">
            <a:extLst>
              <a:ext uri="{FF2B5EF4-FFF2-40B4-BE49-F238E27FC236}">
                <a16:creationId xmlns:a16="http://schemas.microsoft.com/office/drawing/2014/main" id="{D056C290-4675-46EE-BFC4-51CF20B65C2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/>
          <a:srcRect l="22158" r="6743"/>
          <a:stretch/>
        </p:blipFill>
        <p:spPr>
          <a:xfrm>
            <a:off x="0" y="10"/>
            <a:ext cx="7531608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B28281-3783-403A-B1AB-0182A003DF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74226" y="799157"/>
            <a:ext cx="4397734" cy="1156067"/>
          </a:xfrm>
        </p:spPr>
        <p:txBody>
          <a:bodyPr anchor="b">
            <a:normAutofit/>
          </a:bodyPr>
          <a:lstStyle/>
          <a:p>
            <a:pPr algn="ctr"/>
            <a:r>
              <a:rPr lang="en-US" sz="36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PAIN POINTS  </a:t>
            </a:r>
            <a:r>
              <a:rPr lang="en-US" sz="3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SOLUTION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4D30EE8-B03B-4DBB-ACF0-1873E1176CF7}"/>
              </a:ext>
            </a:extLst>
          </p:cNvPr>
          <p:cNvCxnSpPr>
            <a:cxnSpLocks/>
          </p:cNvCxnSpPr>
          <p:nvPr/>
        </p:nvCxnSpPr>
        <p:spPr>
          <a:xfrm>
            <a:off x="7531608" y="2637183"/>
            <a:ext cx="0" cy="3535017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" name="Subtitle 6">
            <a:extLst>
              <a:ext uri="{FF2B5EF4-FFF2-40B4-BE49-F238E27FC236}">
                <a16:creationId xmlns:a16="http://schemas.microsoft.com/office/drawing/2014/main" id="{87773D5E-696A-42AF-A6DE-D2A581E62C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6992" y="2518881"/>
            <a:ext cx="7170486" cy="4067449"/>
          </a:xfrm>
        </p:spPr>
        <p:txBody>
          <a:bodyPr>
            <a:norm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Creating platform for donors and receivers/hospitals.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Blood will be on accurate time.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emergency, guiding blood banks and trusts for help.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filter donors based on location.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v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5C6E0B-A0B4-467C-96DA-6FCE08FB2DA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372" r="19135" b="-1"/>
          <a:stretch/>
        </p:blipFill>
        <p:spPr>
          <a:xfrm>
            <a:off x="7573812" y="1979519"/>
            <a:ext cx="2471622" cy="25072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73D9C55-57D8-450B-B654-50600497ABA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938" t="6394" r="10048" b="10835"/>
          <a:stretch/>
        </p:blipFill>
        <p:spPr>
          <a:xfrm>
            <a:off x="8811761" y="4595464"/>
            <a:ext cx="2471621" cy="207527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10A5FDF-2A40-4C4E-A2F2-F8AE0C8957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77292" y="1993587"/>
            <a:ext cx="2274028" cy="2262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797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6CCA5F87-1D1E-45CB-8D83-FC7EEFAD99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Free Images : cloud, fog, texture, background, design, net ...">
            <a:extLst>
              <a:ext uri="{FF2B5EF4-FFF2-40B4-BE49-F238E27FC236}">
                <a16:creationId xmlns:a16="http://schemas.microsoft.com/office/drawing/2014/main" id="{D056C290-4675-46EE-BFC4-51CF20B65C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158" r="6743"/>
          <a:stretch/>
        </p:blipFill>
        <p:spPr>
          <a:xfrm>
            <a:off x="0" y="10"/>
            <a:ext cx="7531608" cy="685799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7CCFC2C6-6238-4A2F-93DE-2ADF74AF6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711652" y="0"/>
            <a:ext cx="8480347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B28281-3783-403A-B1AB-0182A003DF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74226" y="799157"/>
            <a:ext cx="4397734" cy="1133939"/>
          </a:xfrm>
        </p:spPr>
        <p:txBody>
          <a:bodyPr anchor="b">
            <a:noAutofit/>
          </a:bodyPr>
          <a:lstStyle/>
          <a:p>
            <a:r>
              <a:rPr lang="en-US" sz="28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WINNING FEATURES &amp; </a:t>
            </a:r>
            <a:r>
              <a:rPr lang="en-US" sz="2800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CAPABILITIES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solidFill>
              <a:schemeClr val="tx2">
                <a:lumMod val="25000"/>
                <a:lumOff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4D30EE8-B03B-4DBB-ACF0-1873E1176CF7}"/>
              </a:ext>
            </a:extLst>
          </p:cNvPr>
          <p:cNvCxnSpPr>
            <a:cxnSpLocks/>
          </p:cNvCxnSpPr>
          <p:nvPr/>
        </p:nvCxnSpPr>
        <p:spPr>
          <a:xfrm>
            <a:off x="7531608" y="2637183"/>
            <a:ext cx="0" cy="3949147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" name="Subtitle 6">
            <a:extLst>
              <a:ext uri="{FF2B5EF4-FFF2-40B4-BE49-F238E27FC236}">
                <a16:creationId xmlns:a16="http://schemas.microsoft.com/office/drawing/2014/main" id="{87773D5E-696A-42AF-A6DE-D2A581E62C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1630018"/>
            <a:ext cx="7531607" cy="5227972"/>
          </a:xfrm>
        </p:spPr>
        <p:txBody>
          <a:bodyPr>
            <a:normAutofit/>
          </a:bodyPr>
          <a:lstStyle/>
          <a:p>
            <a:pPr marL="457200" indent="-457200"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en-US" sz="2000" b="1" u="sng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Key Winning Features: 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28650" lvl="1" indent="-171450" algn="l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Filtering users based on Location.</a:t>
            </a:r>
          </a:p>
          <a:p>
            <a:pPr marL="628650" lvl="1" indent="-171450" algn="l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Send Notifications to only donors who has similar blood group as the receiver. </a:t>
            </a:r>
          </a:p>
          <a:p>
            <a:pPr marL="628650" lvl="1" indent="-171450" algn="l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When no matching donor found, our applications will send notifications to all universal donor (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O+ve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).</a:t>
            </a:r>
          </a:p>
          <a:p>
            <a:pPr marL="628650" lvl="1" indent="-171450" algn="l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no response from donors and reaching to target time, app sends alerts to near by BLOOD BANK.</a:t>
            </a:r>
            <a:endParaRPr lang="en-US" sz="2800" b="1" u="sng" dirty="0">
              <a:solidFill>
                <a:srgbClr val="00206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7200" indent="-457200"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en-US" sz="2000" b="1" u="sng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Capabilities:</a:t>
            </a:r>
            <a:endParaRPr lang="en-US" sz="1200" b="1" u="sng" dirty="0">
              <a:solidFill>
                <a:srgbClr val="00206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628650" lvl="1" indent="-171450" algn="l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humanity. (totally and absolutely no cost)</a:t>
            </a:r>
          </a:p>
          <a:p>
            <a:pPr marL="628650" lvl="1" indent="-171450" algn="l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Alerts monitoring.</a:t>
            </a:r>
          </a:p>
          <a:p>
            <a:pPr marL="628650" lvl="1" indent="-171450" algn="l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Notifications.</a:t>
            </a:r>
          </a:p>
          <a:p>
            <a:pPr marL="628650" lvl="1" indent="-171450" algn="l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Easy communication with donors.</a:t>
            </a:r>
          </a:p>
          <a:p>
            <a:pPr marL="628650" lvl="1" indent="-171450" algn="l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28650" lvl="1" indent="-171450" algn="l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28650" lvl="1" indent="-171450" algn="l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l">
              <a:lnSpc>
                <a:spcPct val="90000"/>
              </a:lnSpc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 algn="l">
              <a:lnSpc>
                <a:spcPct val="90000"/>
              </a:lnSpc>
              <a:buFont typeface="Wingdings" panose="05000000000000000000" pitchFamily="2" charset="2"/>
              <a:buChar char="v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EA4F6F00-92C3-42D4-A1DF-94A2208541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0052" y="2007746"/>
            <a:ext cx="3381926" cy="2520886"/>
          </a:xfrm>
          <a:prstGeom prst="rect">
            <a:avLst/>
          </a:prstGeom>
        </p:spPr>
      </p:pic>
      <p:pic>
        <p:nvPicPr>
          <p:cNvPr id="10" name="Picture 9" descr="Text&#10;&#10;Description automatically generated with medium confidence">
            <a:extLst>
              <a:ext uri="{FF2B5EF4-FFF2-40B4-BE49-F238E27FC236}">
                <a16:creationId xmlns:a16="http://schemas.microsoft.com/office/drawing/2014/main" id="{E97C1655-BA6F-45CC-80EF-B1805390F20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0182" y="4765134"/>
            <a:ext cx="2551778" cy="1819787"/>
          </a:xfrm>
          <a:prstGeom prst="rect">
            <a:avLst/>
          </a:prstGeom>
        </p:spPr>
      </p:pic>
      <p:pic>
        <p:nvPicPr>
          <p:cNvPr id="1026" name="Picture 2" descr="Cost Free Images, Stock Photos &amp;amp; Vectors | Shutterstock">
            <a:extLst>
              <a:ext uri="{FF2B5EF4-FFF2-40B4-BE49-F238E27FC236}">
                <a16:creationId xmlns:a16="http://schemas.microsoft.com/office/drawing/2014/main" id="{E25AA191-6E91-4BD6-9C4B-23CA037F31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08" t="9979" r="9147" b="8027"/>
          <a:stretch/>
        </p:blipFill>
        <p:spPr bwMode="auto">
          <a:xfrm>
            <a:off x="7660480" y="4701995"/>
            <a:ext cx="1496770" cy="1530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7409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6CCA5F87-1D1E-45CB-8D83-FC7EEFAD99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Free Images : cloud, fog, texture, background, design, net ...">
            <a:extLst>
              <a:ext uri="{FF2B5EF4-FFF2-40B4-BE49-F238E27FC236}">
                <a16:creationId xmlns:a16="http://schemas.microsoft.com/office/drawing/2014/main" id="{D056C290-4675-46EE-BFC4-51CF20B65C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158" r="6743"/>
          <a:stretch/>
        </p:blipFill>
        <p:spPr>
          <a:xfrm>
            <a:off x="0" y="0"/>
            <a:ext cx="7531608" cy="685799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7CCFC2C6-6238-4A2F-93DE-2ADF74AF6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711652" y="0"/>
            <a:ext cx="8480347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B28281-3783-403A-B1AB-0182A003DF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74226" y="799157"/>
            <a:ext cx="4397734" cy="1133939"/>
          </a:xfrm>
        </p:spPr>
        <p:txBody>
          <a:bodyPr anchor="b">
            <a:noAutofit/>
          </a:bodyPr>
          <a:lstStyle/>
          <a:p>
            <a:r>
              <a:rPr lang="en-US" sz="2800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JUSTIFICATION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solidFill>
              <a:schemeClr val="tx2">
                <a:lumMod val="25000"/>
                <a:lumOff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4D30EE8-B03B-4DBB-ACF0-1873E1176CF7}"/>
              </a:ext>
            </a:extLst>
          </p:cNvPr>
          <p:cNvCxnSpPr>
            <a:cxnSpLocks/>
          </p:cNvCxnSpPr>
          <p:nvPr/>
        </p:nvCxnSpPr>
        <p:spPr>
          <a:xfrm>
            <a:off x="7531608" y="2637183"/>
            <a:ext cx="0" cy="3949147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" name="Subtitle 6">
            <a:extLst>
              <a:ext uri="{FF2B5EF4-FFF2-40B4-BE49-F238E27FC236}">
                <a16:creationId xmlns:a16="http://schemas.microsoft.com/office/drawing/2014/main" id="{87773D5E-696A-42AF-A6DE-D2A581E62C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2133600"/>
            <a:ext cx="7450637" cy="4576915"/>
          </a:xfrm>
        </p:spPr>
        <p:txBody>
          <a:bodyPr>
            <a:normAutofit/>
          </a:bodyPr>
          <a:lstStyle/>
          <a:p>
            <a:pPr marL="457200" indent="-457200"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en-US" sz="2000" b="1" u="sng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Justification: </a:t>
            </a:r>
          </a:p>
          <a:p>
            <a:pPr>
              <a:lnSpc>
                <a:spcPct val="100000"/>
              </a:lnSpc>
            </a:pPr>
            <a:endParaRPr lang="en-US" sz="2000" b="1" u="sng" dirty="0">
              <a:solidFill>
                <a:srgbClr val="00206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628650" lvl="1" indent="-171450" algn="l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LOSS OF LIFE due to </a:t>
            </a:r>
          </a:p>
          <a:p>
            <a:pPr marL="1200150" lvl="2" indent="-285750" algn="l">
              <a:lnSpc>
                <a:spcPct val="90000"/>
              </a:lnSpc>
              <a:buFont typeface="Wingdings" panose="05000000000000000000" pitchFamily="2" charset="2"/>
              <a:buChar char="v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Improper communications which leads to late response.</a:t>
            </a:r>
          </a:p>
          <a:p>
            <a:pPr marL="1200150" lvl="2" indent="-285750" algn="l">
              <a:lnSpc>
                <a:spcPct val="90000"/>
              </a:lnSpc>
              <a:buFont typeface="Wingdings" panose="05000000000000000000" pitchFamily="2" charset="2"/>
              <a:buChar char="v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Connecting donors on a single platform whenever there is an emergency.</a:t>
            </a:r>
            <a:endParaRPr lang="en-US" sz="2000" b="1" u="sng" dirty="0">
              <a:solidFill>
                <a:srgbClr val="002060"/>
              </a:solidFill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  <a:p>
            <a:pPr marL="628650" lvl="1" indent="-171450" algn="l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Maintained different time phases, each phase gets triggered based on previous results.</a:t>
            </a:r>
          </a:p>
          <a:p>
            <a:pPr marL="628650" lvl="1" indent="-171450" algn="l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Encourage donors with different scenarios like free doctor consultation for highest rankers.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F6A97E-DCFC-48A5-8630-8619274CC51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" t="27071" r="-386" b="27566"/>
          <a:stretch/>
        </p:blipFill>
        <p:spPr>
          <a:xfrm>
            <a:off x="7803070" y="4855571"/>
            <a:ext cx="4116096" cy="1438869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B4647105-FD09-47F8-BFA4-9D7BACBD2D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8926" y="3117195"/>
            <a:ext cx="3193534" cy="1438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F238C9F-119C-432C-A59C-B4DFAB0D219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7319" r="3345" b="4058"/>
          <a:stretch/>
        </p:blipFill>
        <p:spPr>
          <a:xfrm>
            <a:off x="10023229" y="2240474"/>
            <a:ext cx="2096087" cy="999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111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6CCA5F87-1D1E-45CB-8D83-FC7EEFAD99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CCFC2C6-6238-4A2F-93DE-2ADF74AF6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711652" y="0"/>
            <a:ext cx="8480347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B28281-3783-403A-B1AB-0182A003DF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40486" y="1001751"/>
            <a:ext cx="4397734" cy="759820"/>
          </a:xfrm>
        </p:spPr>
        <p:txBody>
          <a:bodyPr anchor="b">
            <a:normAutofit fontScale="90000"/>
          </a:bodyPr>
          <a:lstStyle/>
          <a:p>
            <a:r>
              <a:rPr lang="en-US" sz="30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CURRENT STATUS</a:t>
            </a:r>
            <a:r>
              <a:rPr lang="en-US" sz="3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000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&amp; YOUR PROTOTYPE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solidFill>
              <a:schemeClr val="tx2">
                <a:lumMod val="25000"/>
                <a:lumOff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6" name="Picture 15" descr="Diagram&#10;&#10;Description automatically generated">
            <a:extLst>
              <a:ext uri="{FF2B5EF4-FFF2-40B4-BE49-F238E27FC236}">
                <a16:creationId xmlns:a16="http://schemas.microsoft.com/office/drawing/2014/main" id="{51483767-4D1E-4067-A6E3-EC95196E31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068"/>
            <a:ext cx="7505103" cy="6857999"/>
          </a:xfrm>
          <a:prstGeom prst="rect">
            <a:avLst/>
          </a:prstGeom>
          <a:solidFill>
            <a:schemeClr val="tx1">
              <a:alpha val="13000"/>
            </a:schemeClr>
          </a:solidFill>
        </p:spPr>
      </p:pic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3260AB83-DADB-4103-BEDB-93410323E0C9}"/>
              </a:ext>
            </a:extLst>
          </p:cNvPr>
          <p:cNvCxnSpPr>
            <a:cxnSpLocks/>
          </p:cNvCxnSpPr>
          <p:nvPr/>
        </p:nvCxnSpPr>
        <p:spPr>
          <a:xfrm>
            <a:off x="7531608" y="2260623"/>
            <a:ext cx="0" cy="4438251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ABDDA3E7-2621-40F7-99C8-FE50094A34AE}"/>
              </a:ext>
            </a:extLst>
          </p:cNvPr>
          <p:cNvSpPr txBox="1"/>
          <p:nvPr/>
        </p:nvSpPr>
        <p:spPr>
          <a:xfrm>
            <a:off x="7606749" y="4556064"/>
            <a:ext cx="4477393" cy="23237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>
              <a:spcBef>
                <a:spcPts val="1000"/>
              </a:spcBef>
            </a:pPr>
            <a:r>
              <a:rPr lang="en-US" sz="2000" b="1" u="sng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Important Calculation:</a:t>
            </a:r>
          </a:p>
          <a:p>
            <a:pPr defTabSz="914400">
              <a:spcBef>
                <a:spcPts val="1000"/>
              </a:spcBef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1° Longitude = 54.6 Miles</a:t>
            </a:r>
          </a:p>
          <a:p>
            <a:pPr defTabSz="914400">
              <a:spcBef>
                <a:spcPts val="1000"/>
              </a:spcBef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1° Latitude = 69 Miles</a:t>
            </a:r>
          </a:p>
          <a:p>
            <a:pPr marL="342900" indent="-342900" defTabSz="9144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Gathering blood bank info near by locations to complete our application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7B7973-771A-4612-B878-518100786FC3}"/>
              </a:ext>
            </a:extLst>
          </p:cNvPr>
          <p:cNvSpPr txBox="1"/>
          <p:nvPr/>
        </p:nvSpPr>
        <p:spPr>
          <a:xfrm>
            <a:off x="7558115" y="1923139"/>
            <a:ext cx="4633884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Important Logic</a:t>
            </a:r>
          </a:p>
          <a:p>
            <a:endParaRPr lang="en-US" sz="2000" b="1" u="sng" dirty="0">
              <a:solidFill>
                <a:srgbClr val="00206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en-US" sz="19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select * from </a:t>
            </a:r>
            <a:r>
              <a:rPr lang="en-US" sz="1900" dirty="0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donor_info</a:t>
            </a:r>
            <a:r>
              <a:rPr lang="en-US" sz="19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(where </a:t>
            </a:r>
            <a:r>
              <a:rPr lang="en-US" sz="1900" dirty="0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blood_group</a:t>
            </a:r>
            <a:r>
              <a:rPr lang="en-US" sz="19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= '"+blood+"' and </a:t>
            </a:r>
            <a:r>
              <a:rPr lang="en-US" sz="1900" dirty="0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donor_latitude</a:t>
            </a:r>
            <a:r>
              <a:rPr lang="en-US" sz="19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&lt;= " + </a:t>
            </a:r>
            <a:r>
              <a:rPr lang="en-US" sz="1900" dirty="0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lat_max</a:t>
            </a:r>
            <a:r>
              <a:rPr lang="en-US" sz="19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+" and </a:t>
            </a:r>
            <a:r>
              <a:rPr lang="en-US" sz="1900" dirty="0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donor_latitude</a:t>
            </a:r>
            <a:r>
              <a:rPr lang="en-US" sz="19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&gt;= " + </a:t>
            </a:r>
            <a:r>
              <a:rPr lang="en-US" sz="1900" dirty="0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lat_min</a:t>
            </a:r>
            <a:r>
              <a:rPr lang="en-US" sz="19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+" and </a:t>
            </a:r>
            <a:r>
              <a:rPr lang="en-US" sz="1900" dirty="0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donor_longitude</a:t>
            </a:r>
            <a:r>
              <a:rPr lang="en-US" sz="19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&gt;= "+ </a:t>
            </a:r>
            <a:r>
              <a:rPr lang="en-US" sz="1900" dirty="0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long_min</a:t>
            </a:r>
            <a:r>
              <a:rPr lang="en-US" sz="19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+" and </a:t>
            </a:r>
            <a:r>
              <a:rPr lang="en-US" sz="1900" dirty="0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donor_longitude</a:t>
            </a:r>
            <a:r>
              <a:rPr lang="en-US" sz="19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&lt;= "+</a:t>
            </a:r>
            <a:r>
              <a:rPr lang="en-US" sz="1900" dirty="0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long_max</a:t>
            </a:r>
            <a:r>
              <a:rPr lang="en-US" sz="19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566574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Free Images : cloud, fog, texture, background, design, net ...">
            <a:extLst>
              <a:ext uri="{FF2B5EF4-FFF2-40B4-BE49-F238E27FC236}">
                <a16:creationId xmlns:a16="http://schemas.microsoft.com/office/drawing/2014/main" id="{D056C290-4675-46EE-BFC4-51CF20B65C2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/>
          <a:srcRect l="22158" r="6743"/>
          <a:stretch/>
        </p:blipFill>
        <p:spPr>
          <a:xfrm>
            <a:off x="0" y="14078"/>
            <a:ext cx="7531608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B28281-3783-403A-B1AB-0182A003DF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77274" y="771987"/>
            <a:ext cx="4397734" cy="1133939"/>
          </a:xfrm>
        </p:spPr>
        <p:txBody>
          <a:bodyPr anchor="b">
            <a:noAutofit/>
          </a:bodyPr>
          <a:lstStyle/>
          <a:p>
            <a:r>
              <a:rPr lang="en-US" sz="28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BUSINESS CYCLE &amp; </a:t>
            </a:r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Making Money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4D30EE8-B03B-4DBB-ACF0-1873E1176CF7}"/>
              </a:ext>
            </a:extLst>
          </p:cNvPr>
          <p:cNvCxnSpPr>
            <a:cxnSpLocks/>
          </p:cNvCxnSpPr>
          <p:nvPr/>
        </p:nvCxnSpPr>
        <p:spPr>
          <a:xfrm>
            <a:off x="7531608" y="2637183"/>
            <a:ext cx="0" cy="3949147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CF252448-5DB2-4383-B5A8-80348D156E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21406" y="1052282"/>
            <a:ext cx="1571625" cy="657225"/>
          </a:xfrm>
          <a:prstGeom prst="roundRect">
            <a:avLst>
              <a:gd name="adj" fmla="val 16667"/>
            </a:avLst>
          </a:prstGeom>
          <a:blipFill dpi="0" rotWithShape="1">
            <a:blip r:embed="rId4" cstate="print"/>
            <a:srcRect/>
            <a:tile tx="0" ty="0" sx="100000" sy="100000" flip="none" algn="tl"/>
          </a:blip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Operations &amp; Maintenance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1" name="Rectangle: Rounded Corners 3">
            <a:extLst>
              <a:ext uri="{FF2B5EF4-FFF2-40B4-BE49-F238E27FC236}">
                <a16:creationId xmlns:a16="http://schemas.microsoft.com/office/drawing/2014/main" id="{BEB38B78-7AEC-4583-875D-4ABA67C795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7085" y="2211772"/>
            <a:ext cx="1571625" cy="657225"/>
          </a:xfrm>
          <a:prstGeom prst="roundRect">
            <a:avLst>
              <a:gd name="adj" fmla="val 16667"/>
            </a:avLst>
          </a:prstGeom>
          <a:blipFill dpi="0" rotWithShape="1">
            <a:blip r:embed="rId4" cstate="print"/>
            <a:srcRect/>
            <a:tile tx="0" ty="0" sx="100000" sy="100000" flip="none" algn="tl"/>
          </a:blip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Deployment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2" name="Rectangle: Rounded Corners 4">
            <a:extLst>
              <a:ext uri="{FF2B5EF4-FFF2-40B4-BE49-F238E27FC236}">
                <a16:creationId xmlns:a16="http://schemas.microsoft.com/office/drawing/2014/main" id="{0B533C56-9CEE-4842-9D17-32F2DB6C43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5351" y="3598371"/>
            <a:ext cx="1571625" cy="657225"/>
          </a:xfrm>
          <a:prstGeom prst="roundRect">
            <a:avLst>
              <a:gd name="adj" fmla="val 16667"/>
            </a:avLst>
          </a:prstGeom>
          <a:blipFill dpi="0" rotWithShape="1">
            <a:blip r:embed="rId4" cstate="print"/>
            <a:srcRect/>
            <a:tile tx="0" ty="0" sx="100000" sy="100000" flip="none" algn="tl"/>
          </a:blip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Testing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3" name="Rectangle: Rounded Corners 5">
            <a:extLst>
              <a:ext uri="{FF2B5EF4-FFF2-40B4-BE49-F238E27FC236}">
                <a16:creationId xmlns:a16="http://schemas.microsoft.com/office/drawing/2014/main" id="{304C516E-0952-4F73-AD3E-7DB47F702B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80470" y="3535716"/>
            <a:ext cx="1571625" cy="657225"/>
          </a:xfrm>
          <a:prstGeom prst="roundRect">
            <a:avLst>
              <a:gd name="adj" fmla="val 16667"/>
            </a:avLst>
          </a:prstGeom>
          <a:blipFill dpi="0" rotWithShape="1">
            <a:blip r:embed="rId4" cstate="print"/>
            <a:srcRect/>
            <a:tile tx="0" ty="0" sx="100000" sy="100000" flip="none" algn="tl"/>
          </a:blip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Software Development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4" name="Rectangle: Rounded Corners 6">
            <a:extLst>
              <a:ext uri="{FF2B5EF4-FFF2-40B4-BE49-F238E27FC236}">
                <a16:creationId xmlns:a16="http://schemas.microsoft.com/office/drawing/2014/main" id="{194373BE-31B6-46EC-9EBE-FBD12C588D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73242" y="2276829"/>
            <a:ext cx="1787525" cy="657225"/>
          </a:xfrm>
          <a:prstGeom prst="roundRect">
            <a:avLst>
              <a:gd name="adj" fmla="val 16667"/>
            </a:avLst>
          </a:prstGeom>
          <a:blipFill dpi="0" rotWithShape="1">
            <a:blip r:embed="rId4" cstate="print"/>
            <a:srcRect/>
            <a:tile tx="0" ty="0" sx="100000" sy="100000" flip="none" algn="tl"/>
          </a:blip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Design &amp; PROTOTYPING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5" name="Rectangle: Rounded Corners 7">
            <a:extLst>
              <a:ext uri="{FF2B5EF4-FFF2-40B4-BE49-F238E27FC236}">
                <a16:creationId xmlns:a16="http://schemas.microsoft.com/office/drawing/2014/main" id="{FC5A3C1A-8B92-4961-8FEB-AB746A9ECD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66307" y="1017942"/>
            <a:ext cx="1882775" cy="657225"/>
          </a:xfrm>
          <a:prstGeom prst="roundRect">
            <a:avLst>
              <a:gd name="adj" fmla="val 16667"/>
            </a:avLst>
          </a:prstGeom>
          <a:blipFill dpi="0" rotWithShape="1">
            <a:blip r:embed="rId4" cstate="print"/>
            <a:srcRect/>
            <a:tile tx="0" ty="0" sx="100000" sy="100000" flip="none" algn="tl"/>
          </a:blip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Requirements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6" name="Rectangle: Rounded Corners 9">
            <a:extLst>
              <a:ext uri="{FF2B5EF4-FFF2-40B4-BE49-F238E27FC236}">
                <a16:creationId xmlns:a16="http://schemas.microsoft.com/office/drawing/2014/main" id="{660A1940-2011-4997-9F0C-14091AD973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0648" y="157095"/>
            <a:ext cx="1647825" cy="531812"/>
          </a:xfrm>
          <a:prstGeom prst="roundRect">
            <a:avLst>
              <a:gd name="adj" fmla="val 16667"/>
            </a:avLst>
          </a:prstGeom>
          <a:blipFill dpi="0" rotWithShape="1">
            <a:blip r:embed="rId4" cstate="print"/>
            <a:srcRect/>
            <a:tile tx="0" ty="0" sx="100000" sy="100000" flip="none" algn="tl"/>
          </a:blip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Planning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A881FF9-9BA3-43B3-A6DB-83C14089C623}"/>
              </a:ext>
            </a:extLst>
          </p:cNvPr>
          <p:cNvSpPr txBox="1"/>
          <p:nvPr/>
        </p:nvSpPr>
        <p:spPr>
          <a:xfrm>
            <a:off x="43425" y="4696734"/>
            <a:ext cx="7433849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v"/>
            </a:pPr>
            <a:endParaRPr lang="en-US" dirty="0"/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dirty="0"/>
              <a:t>Our Applications is web-based applications. 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dirty="0"/>
              <a:t>It is made publicly accessible.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dirty="0"/>
              <a:t>Making money by advertising and promotions, in particular medical appliances and blood donations camps and trusts.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dirty="0"/>
              <a:t>And sharing our insights and revealing our future project which is extension of Blood donor app i.e., Organ Donor.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E0C57CE-E20B-4FAB-9C2E-E16F8CB1C9BB}"/>
              </a:ext>
            </a:extLst>
          </p:cNvPr>
          <p:cNvCxnSpPr/>
          <p:nvPr/>
        </p:nvCxnSpPr>
        <p:spPr>
          <a:xfrm>
            <a:off x="4327849" y="561984"/>
            <a:ext cx="660426" cy="4685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3201C4F-E6B3-4DFB-AF5B-87E1E658537D}"/>
              </a:ext>
            </a:extLst>
          </p:cNvPr>
          <p:cNvCxnSpPr>
            <a:cxnSpLocks/>
          </p:cNvCxnSpPr>
          <p:nvPr/>
        </p:nvCxnSpPr>
        <p:spPr>
          <a:xfrm>
            <a:off x="5341997" y="1672682"/>
            <a:ext cx="321938" cy="6041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83F2EE2-BD04-4BC1-B35F-14F6E71AD1E2}"/>
              </a:ext>
            </a:extLst>
          </p:cNvPr>
          <p:cNvCxnSpPr>
            <a:cxnSpLocks/>
          </p:cNvCxnSpPr>
          <p:nvPr/>
        </p:nvCxnSpPr>
        <p:spPr>
          <a:xfrm flipH="1">
            <a:off x="5341997" y="2931055"/>
            <a:ext cx="314707" cy="6673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8B21D84-53ED-4115-A53C-2949DD999CDD}"/>
              </a:ext>
            </a:extLst>
          </p:cNvPr>
          <p:cNvCxnSpPr>
            <a:cxnSpLocks/>
          </p:cNvCxnSpPr>
          <p:nvPr/>
        </p:nvCxnSpPr>
        <p:spPr>
          <a:xfrm flipH="1">
            <a:off x="3325986" y="3849729"/>
            <a:ext cx="1155475" cy="1916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A2A5CCE-A42F-472F-A38B-F2A9091AC485}"/>
              </a:ext>
            </a:extLst>
          </p:cNvPr>
          <p:cNvCxnSpPr>
            <a:cxnSpLocks/>
          </p:cNvCxnSpPr>
          <p:nvPr/>
        </p:nvCxnSpPr>
        <p:spPr>
          <a:xfrm flipH="1" flipV="1">
            <a:off x="1416199" y="2885250"/>
            <a:ext cx="591019" cy="7131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67B301FA-0570-438E-90C7-211F5FE4AE24}"/>
              </a:ext>
            </a:extLst>
          </p:cNvPr>
          <p:cNvCxnSpPr>
            <a:cxnSpLocks/>
          </p:cNvCxnSpPr>
          <p:nvPr/>
        </p:nvCxnSpPr>
        <p:spPr>
          <a:xfrm flipV="1">
            <a:off x="1416198" y="1737276"/>
            <a:ext cx="305353" cy="4877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2715844-2CB0-411E-A421-C580C8E6CFCB}"/>
              </a:ext>
            </a:extLst>
          </p:cNvPr>
          <p:cNvCxnSpPr>
            <a:cxnSpLocks/>
            <a:endCxn id="46" idx="1"/>
          </p:cNvCxnSpPr>
          <p:nvPr/>
        </p:nvCxnSpPr>
        <p:spPr>
          <a:xfrm flipV="1">
            <a:off x="1918365" y="423001"/>
            <a:ext cx="782283" cy="6249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4DDB711B-3430-4AAB-87BD-F7DA015DBA16}"/>
              </a:ext>
            </a:extLst>
          </p:cNvPr>
          <p:cNvSpPr/>
          <p:nvPr/>
        </p:nvSpPr>
        <p:spPr>
          <a:xfrm>
            <a:off x="7571364" y="1974754"/>
            <a:ext cx="4620635" cy="48832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2">
            <a:extLst>
              <a:ext uri="{FF2B5EF4-FFF2-40B4-BE49-F238E27FC236}">
                <a16:creationId xmlns:a16="http://schemas.microsoft.com/office/drawing/2014/main" id="{909EC08F-8A7C-4261-9A06-218947C64A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9042" y="2042461"/>
            <a:ext cx="4539533" cy="4789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4687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Free Images : cloud, fog, texture, background, design, net ...">
            <a:extLst>
              <a:ext uri="{FF2B5EF4-FFF2-40B4-BE49-F238E27FC236}">
                <a16:creationId xmlns:a16="http://schemas.microsoft.com/office/drawing/2014/main" id="{D056C290-4675-46EE-BFC4-51CF20B65C2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/>
          <a:srcRect l="22158" r="6743"/>
          <a:stretch/>
        </p:blipFill>
        <p:spPr>
          <a:xfrm>
            <a:off x="0" y="10"/>
            <a:ext cx="7531608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B28281-3783-403A-B1AB-0182A003DF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77274" y="813046"/>
            <a:ext cx="4397734" cy="1133939"/>
          </a:xfrm>
        </p:spPr>
        <p:txBody>
          <a:bodyPr anchor="b">
            <a:noAutofit/>
          </a:bodyPr>
          <a:lstStyle/>
          <a:p>
            <a:r>
              <a:rPr lang="en-US" sz="28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TEAM MEMBER &amp; </a:t>
            </a:r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CONTRIBUTIONS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4D30EE8-B03B-4DBB-ACF0-1873E1176CF7}"/>
              </a:ext>
            </a:extLst>
          </p:cNvPr>
          <p:cNvCxnSpPr>
            <a:cxnSpLocks/>
          </p:cNvCxnSpPr>
          <p:nvPr/>
        </p:nvCxnSpPr>
        <p:spPr>
          <a:xfrm>
            <a:off x="7531608" y="2637183"/>
            <a:ext cx="0" cy="3949147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" name="Subtitle 6">
            <a:extLst>
              <a:ext uri="{FF2B5EF4-FFF2-40B4-BE49-F238E27FC236}">
                <a16:creationId xmlns:a16="http://schemas.microsoft.com/office/drawing/2014/main" id="{87773D5E-696A-42AF-A6DE-D2A581E62C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6992" y="2637184"/>
            <a:ext cx="7170486" cy="3949146"/>
          </a:xfrm>
        </p:spPr>
        <p:txBody>
          <a:bodyPr>
            <a:norm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named our team as DC Dynamites. 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Everyone in team have working experience which helps team to solve real time scenarios. 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 main motto is grow together, everyone in team motivate each other and share information being collaborative.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endParaRPr lang="en-US" dirty="0"/>
          </a:p>
        </p:txBody>
      </p:sp>
      <p:sp>
        <p:nvSpPr>
          <p:cNvPr id="13" name="Rectangle 7">
            <a:extLst>
              <a:ext uri="{FF2B5EF4-FFF2-40B4-BE49-F238E27FC236}">
                <a16:creationId xmlns:a16="http://schemas.microsoft.com/office/drawing/2014/main" id="{94C08CE2-CD10-4F39-92EA-5ECA5BFFBF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3975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023B94B-0B1A-4025-B8D7-C6C852247D63}"/>
              </a:ext>
            </a:extLst>
          </p:cNvPr>
          <p:cNvSpPr txBox="1"/>
          <p:nvPr/>
        </p:nvSpPr>
        <p:spPr>
          <a:xfrm>
            <a:off x="7531608" y="2377475"/>
            <a:ext cx="4660392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Manish Reddy -- Architecture &amp; Backend using Java.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Rohith Babu -- Idea &amp; Architecture.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Suchitra – UI &amp; Presentation. 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Sai Priya – Framework &amp; Testing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Yaswanth – Database &amp; Admin 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63FAC9-14C2-4537-8D75-E3FB4F2D0B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02295" y="5716684"/>
            <a:ext cx="1537935" cy="1054671"/>
          </a:xfrm>
          <a:prstGeom prst="rect">
            <a:avLst/>
          </a:prstGeom>
        </p:spPr>
      </p:pic>
      <p:pic>
        <p:nvPicPr>
          <p:cNvPr id="9" name="Picture 8" descr="A person smiling for the camera&#10;&#10;Description automatically generated with low confidence">
            <a:extLst>
              <a:ext uri="{FF2B5EF4-FFF2-40B4-BE49-F238E27FC236}">
                <a16:creationId xmlns:a16="http://schemas.microsoft.com/office/drawing/2014/main" id="{11ECB91B-7B04-4720-973E-1CC2DB8F8C3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888" r="-1084"/>
          <a:stretch/>
        </p:blipFill>
        <p:spPr>
          <a:xfrm>
            <a:off x="7595757" y="4533469"/>
            <a:ext cx="1263432" cy="1245854"/>
          </a:xfrm>
          <a:prstGeom prst="rect">
            <a:avLst/>
          </a:prstGeom>
        </p:spPr>
      </p:pic>
      <p:pic>
        <p:nvPicPr>
          <p:cNvPr id="14" name="Picture 13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4512E7E8-DF8E-4E28-9FD5-02988734A17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3439" y="5793391"/>
            <a:ext cx="1331840" cy="1054671"/>
          </a:xfrm>
          <a:prstGeom prst="rect">
            <a:avLst/>
          </a:prstGeom>
        </p:spPr>
      </p:pic>
      <p:pic>
        <p:nvPicPr>
          <p:cNvPr id="16" name="Picture 15" descr="A person wearing a hat&#10;&#10;Description automatically generated with medium confidence">
            <a:extLst>
              <a:ext uri="{FF2B5EF4-FFF2-40B4-BE49-F238E27FC236}">
                <a16:creationId xmlns:a16="http://schemas.microsoft.com/office/drawing/2014/main" id="{5F58BBF4-7D9B-4A08-9ECB-90EF7BC8AD8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66" r="-1999"/>
          <a:stretch/>
        </p:blipFill>
        <p:spPr>
          <a:xfrm>
            <a:off x="10602295" y="4524586"/>
            <a:ext cx="1531180" cy="1122173"/>
          </a:xfrm>
          <a:prstGeom prst="rect">
            <a:avLst/>
          </a:prstGeom>
        </p:spPr>
      </p:pic>
      <p:pic>
        <p:nvPicPr>
          <p:cNvPr id="19" name="Picture 18" descr="A person in an orange dress&#10;&#10;Description automatically generated with low confidence">
            <a:extLst>
              <a:ext uri="{FF2B5EF4-FFF2-40B4-BE49-F238E27FC236}">
                <a16:creationId xmlns:a16="http://schemas.microsoft.com/office/drawing/2014/main" id="{F1067F43-1EBA-41BA-A300-5DB05FF6AC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494" y="4533469"/>
            <a:ext cx="1382848" cy="1520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159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AccentBoxVTI">
  <a:themeElements>
    <a:clrScheme name="AccentBoxVTI">
      <a:dk1>
        <a:srgbClr val="000000"/>
      </a:dk1>
      <a:lt1>
        <a:sysClr val="window" lastClr="FFFFFF"/>
      </a:lt1>
      <a:dk2>
        <a:srgbClr val="262626"/>
      </a:dk2>
      <a:lt2>
        <a:srgbClr val="FFFFFF"/>
      </a:lt2>
      <a:accent1>
        <a:srgbClr val="F5A700"/>
      </a:accent1>
      <a:accent2>
        <a:srgbClr val="00A5AB"/>
      </a:accent2>
      <a:accent3>
        <a:srgbClr val="09963B"/>
      </a:accent3>
      <a:accent4>
        <a:srgbClr val="E64823"/>
      </a:accent4>
      <a:accent5>
        <a:srgbClr val="9C6A6A"/>
      </a:accent5>
      <a:accent6>
        <a:srgbClr val="824F8C"/>
      </a:accent6>
      <a:hlink>
        <a:srgbClr val="2998E3"/>
      </a:hlink>
      <a:folHlink>
        <a:srgbClr val="7F723D"/>
      </a:folHlink>
    </a:clrScheme>
    <a:fontScheme name="Avenir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350455F8-10A0-4EEF-9BB1-9035E295B16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C2F7BF6-CD39-4568-B8BD-EA8D252E100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9B0F2AC-8567-4D03-BFFC-653DB596C528}">
  <ds:schemaRefs>
    <ds:schemaRef ds:uri="http://purl.org/dc/terms/"/>
    <ds:schemaRef ds:uri="http://schemas.microsoft.com/office/infopath/2007/PartnerControls"/>
    <ds:schemaRef ds:uri="http://schemas.openxmlformats.org/package/2006/metadata/core-properties"/>
    <ds:schemaRef ds:uri="http://schemas.microsoft.com/office/2006/documentManagement/types"/>
    <ds:schemaRef ds:uri="230e9df3-be65-4c73-a93b-d1236ebd677e"/>
    <ds:schemaRef ds:uri="http://schemas.microsoft.com/sharepoint/v3"/>
    <ds:schemaRef ds:uri="http://purl.org/dc/elements/1.1/"/>
    <ds:schemaRef ds:uri="http://www.w3.org/XML/1998/namespace"/>
    <ds:schemaRef ds:uri="http://schemas.microsoft.com/office/2006/metadata/properties"/>
    <ds:schemaRef ds:uri="16c05727-aa75-4e4a-9b5f-8a80a1165891"/>
    <ds:schemaRef ds:uri="71af3243-3dd4-4a8d-8c0d-dd76da1f02a5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Madison</Template>
  <TotalTime>9035</TotalTime>
  <Words>702</Words>
  <Application>Microsoft Office PowerPoint</Application>
  <PresentationFormat>Widescreen</PresentationFormat>
  <Paragraphs>107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Arial</vt:lpstr>
      <vt:lpstr>Calibri</vt:lpstr>
      <vt:lpstr>Neue Haas Grotesk Text Pro</vt:lpstr>
      <vt:lpstr>Tahoma</vt:lpstr>
      <vt:lpstr>Times New Roman</vt:lpstr>
      <vt:lpstr>Wingdings</vt:lpstr>
      <vt:lpstr>AccentBoxVTI</vt:lpstr>
      <vt:lpstr>BLOOD BUDDY</vt:lpstr>
      <vt:lpstr>TARGET MARKET &amp; VALUE PROPOSITIONS</vt:lpstr>
      <vt:lpstr>PAIN POINTS</vt:lpstr>
      <vt:lpstr>PAIN POINTS  SOLUTION</vt:lpstr>
      <vt:lpstr>WINNING FEATURES &amp; CAPABILITIES</vt:lpstr>
      <vt:lpstr>JUSTIFICATION</vt:lpstr>
      <vt:lpstr>CURRENT STATUS &amp; YOUR PROTOTYPE</vt:lpstr>
      <vt:lpstr>BUSINESS CYCLE &amp; Making Money</vt:lpstr>
      <vt:lpstr>TEAM MEMBER &amp; CONTRIBUTIONS</vt:lpstr>
      <vt:lpstr>TECHNICAL-VALIDATION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Rohith Babu Ginjupalli</cp:lastModifiedBy>
  <cp:revision>15</cp:revision>
  <dcterms:created xsi:type="dcterms:W3CDTF">2021-09-27T21:06:15Z</dcterms:created>
  <dcterms:modified xsi:type="dcterms:W3CDTF">2021-12-12T06:05:23Z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